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E057"/>
    <a:srgbClr val="0000FF"/>
    <a:srgbClr val="FFFFFF"/>
    <a:srgbClr val="0C7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646" y="-105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7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87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3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18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2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86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6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73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87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6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95FEC-E824-4D35-99CF-43A9A3C25D62}" type="datetimeFigureOut">
              <a:rPr lang="ru-RU" smtClean="0"/>
              <a:pPr/>
              <a:t>25.08.2024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62AD-BD2B-49DB-A70D-D43682E065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22" y="13692"/>
            <a:ext cx="9933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3507080" y="216024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16024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47459" y="254803"/>
            <a:ext cx="271717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Дети по-прежнему выпадают из окон, несмотря на принятие два года назад ГОСТа о детской безопасности. О причинах и профилактике подобных инцидентов, в материале ОКНА МЕДИА Сообщения о выпавших из окон детях появляются в СМИ с пугающей регулярностью. По официальной статистике МВД 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из 2259 жителей России, погибших от «падения с высоты», более 50% дети, выпавшие из окон.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печальная статистика продолжается.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12" descr="Картинки по запросу выпавших из окна дете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3" r="32495" b="11396"/>
          <a:stretch/>
        </p:blipFill>
        <p:spPr bwMode="auto">
          <a:xfrm>
            <a:off x="381077" y="3769295"/>
            <a:ext cx="2449936" cy="2756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3" name="Прямоугольник 32"/>
          <p:cNvSpPr/>
          <p:nvPr/>
        </p:nvSpPr>
        <p:spPr>
          <a:xfrm>
            <a:off x="6825208" y="144016"/>
            <a:ext cx="2864768" cy="6597352"/>
          </a:xfrm>
          <a:prstGeom prst="rect">
            <a:avLst/>
          </a:prstGeom>
          <a:noFill/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900414" y="203057"/>
            <a:ext cx="477298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ОКНА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ДЕТЕЙ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993591" y="1458687"/>
            <a:ext cx="24765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позаботимся о самом ценном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14495" y="3238420"/>
            <a:ext cx="2334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памятка для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71" y="3745884"/>
            <a:ext cx="2485170" cy="2095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524730" y="149967"/>
            <a:ext cx="2864768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</a:rPr>
              <a:t>7 </a:t>
            </a:r>
            <a:r>
              <a:rPr lang="ru-RU" sz="1100" b="1" dirty="0">
                <a:solidFill>
                  <a:srgbClr val="FF0000"/>
                </a:solidFill>
              </a:rPr>
              <a:t>ПРАВИЛ, ЧТОБЫ НЕ ДОПУСТИТЬ НЕЛЕПОЙ ГИБЕЛИ ВАШЕГО РЕБЕНКА</a:t>
            </a:r>
            <a:r>
              <a:rPr lang="ru-RU" sz="1100" b="1" dirty="0" smtClean="0">
                <a:solidFill>
                  <a:srgbClr val="FF0000"/>
                </a:solidFill>
              </a:rPr>
              <a:t>!</a:t>
            </a:r>
            <a:endParaRPr lang="ru-RU" sz="1100" b="1" dirty="0">
              <a:solidFill>
                <a:srgbClr val="FF0000"/>
              </a:solidFill>
            </a:endParaRPr>
          </a:p>
          <a:p>
            <a:r>
              <a:rPr lang="ru-RU" sz="1100" dirty="0">
                <a:solidFill>
                  <a:srgbClr val="FF0000"/>
                </a:solidFill>
              </a:rPr>
              <a:t>1 ПРАВИЛО:  </a:t>
            </a:r>
            <a:r>
              <a:rPr lang="ru-RU" sz="1100" dirty="0"/>
              <a:t>Не оставлять окно открытым, поскольку достаточно отвлечься на секунду, которая может стать последним мгновением в жизни ребенка или искалечить ее навсегда</a:t>
            </a:r>
            <a:r>
              <a:rPr lang="ru-RU" sz="1100" dirty="0" smtClean="0"/>
              <a:t>.</a:t>
            </a:r>
            <a:br>
              <a:rPr lang="ru-RU" sz="1100" dirty="0" smtClean="0"/>
            </a:br>
            <a:endParaRPr lang="ru-RU" sz="1100" dirty="0"/>
          </a:p>
          <a:p>
            <a:r>
              <a:rPr lang="ru-RU" sz="1100" dirty="0">
                <a:solidFill>
                  <a:srgbClr val="FF0000"/>
                </a:solidFill>
              </a:rPr>
              <a:t>2 ПРАВИЛО</a:t>
            </a:r>
            <a:r>
              <a:rPr lang="ru-RU" sz="1100" dirty="0"/>
              <a:t>: Не использовать москитные сетки без соответствующей защиты окна. Ребенок видит некое препятствие впереди, уверенно упирается на него, и в результате может выпасть вместе с сеткой, которая не рассчитана на вес даже годовалого ребенка</a:t>
            </a:r>
            <a:r>
              <a:rPr lang="ru-RU" sz="1100" dirty="0" smtClean="0"/>
              <a:t>.</a:t>
            </a:r>
            <a:br>
              <a:rPr lang="ru-RU" sz="1100" dirty="0" smtClean="0"/>
            </a:br>
            <a:endParaRPr lang="ru-RU" sz="1100" dirty="0"/>
          </a:p>
          <a:p>
            <a:r>
              <a:rPr lang="ru-RU" sz="1100" dirty="0" smtClean="0">
                <a:solidFill>
                  <a:srgbClr val="FF0000"/>
                </a:solidFill>
              </a:rPr>
              <a:t>3 </a:t>
            </a:r>
            <a:r>
              <a:rPr lang="ru-RU" sz="1100" dirty="0">
                <a:solidFill>
                  <a:srgbClr val="FF0000"/>
                </a:solidFill>
              </a:rPr>
              <a:t>ПРАВИЛО: </a:t>
            </a:r>
            <a:r>
              <a:rPr lang="ru-RU" sz="1100" dirty="0"/>
              <a:t>Не оставлять ребенка без присмотра, особенно играющего возле окон и стеклянных дверей</a:t>
            </a:r>
            <a:r>
              <a:rPr lang="ru-RU" sz="1100" dirty="0" smtClean="0"/>
              <a:t>.</a:t>
            </a:r>
            <a:br>
              <a:rPr lang="ru-RU" sz="1100" dirty="0" smtClean="0"/>
            </a:br>
            <a:endParaRPr lang="ru-RU" sz="1100" dirty="0"/>
          </a:p>
          <a:p>
            <a:r>
              <a:rPr lang="ru-RU" sz="1100" dirty="0">
                <a:solidFill>
                  <a:srgbClr val="FF0000"/>
                </a:solidFill>
              </a:rPr>
              <a:t>4 ПРАВИЛО: </a:t>
            </a:r>
            <a:r>
              <a:rPr lang="ru-RU" sz="1100" dirty="0"/>
              <a:t>Не ставить мебель поблизости окон, чтобы ребенок не взобрался на подоконник</a:t>
            </a:r>
            <a:r>
              <a:rPr lang="ru-RU" sz="1100" dirty="0" smtClean="0"/>
              <a:t>.</a:t>
            </a:r>
            <a:br>
              <a:rPr lang="ru-RU" sz="1100" dirty="0" smtClean="0"/>
            </a:br>
            <a:endParaRPr lang="ru-RU" sz="1100" dirty="0"/>
          </a:p>
          <a:p>
            <a:r>
              <a:rPr lang="ru-RU" sz="1100" dirty="0">
                <a:solidFill>
                  <a:srgbClr val="FF0000"/>
                </a:solidFill>
              </a:rPr>
              <a:t>5 ПРАВИЛО: </a:t>
            </a:r>
            <a:r>
              <a:rPr lang="ru-RU" sz="1100" dirty="0"/>
              <a:t>Не следует позволять детям прыгать на кровати или другой мебели, расположенной вблизи окон.</a:t>
            </a:r>
          </a:p>
          <a:p>
            <a:endParaRPr lang="ru-RU" sz="1100" dirty="0"/>
          </a:p>
          <a:p>
            <a:r>
              <a:rPr lang="ru-RU" sz="1100" dirty="0">
                <a:solidFill>
                  <a:srgbClr val="FF0000"/>
                </a:solidFill>
              </a:rPr>
              <a:t>6 ПРАВИЛО: </a:t>
            </a:r>
            <a:r>
              <a:rPr lang="ru-RU" sz="1100" dirty="0"/>
              <a:t>Тщательно подобрать аксессуары на окна. В частности средства солнцезащиты, такие как жалюзи и рулонные шторы должны быть без свисающих шнуров и цепочек. Ребенок может с их помощью взобраться на окно или запутаться в них, тем самым спровоцировать удушье.</a:t>
            </a:r>
          </a:p>
          <a:p>
            <a:endParaRPr lang="ru-RU" sz="1100" dirty="0"/>
          </a:p>
          <a:p>
            <a:r>
              <a:rPr lang="ru-RU" sz="1100" dirty="0">
                <a:solidFill>
                  <a:srgbClr val="FF0000"/>
                </a:solidFill>
              </a:rPr>
              <a:t>7 ПРАВИЛО: </a:t>
            </a:r>
            <a:r>
              <a:rPr lang="ru-RU" sz="1100" dirty="0"/>
              <a:t>Установить на окна блокираторы, препятствующие открытию окна ребенком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20255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" name="Picture 2" descr="Картинки по запросу фон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90600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3507080" y="18864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6024" y="260648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753200" y="168920"/>
            <a:ext cx="2864768" cy="6597352"/>
          </a:xfrm>
          <a:prstGeom prst="rect">
            <a:avLst/>
          </a:prstGeom>
          <a:solidFill>
            <a:srgbClr val="FFFFFF">
              <a:alpha val="30980"/>
            </a:srgbClr>
          </a:solidFill>
          <a:ln w="114300">
            <a:solidFill>
              <a:srgbClr val="0C76CE">
                <a:alpha val="2509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2432720" y="-64466"/>
            <a:ext cx="399402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Советы </a:t>
            </a:r>
            <a:b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3620834" y="1268760"/>
            <a:ext cx="1684784" cy="612648"/>
          </a:xfrm>
          <a:prstGeom prst="wedgeRoundRectCallout">
            <a:avLst>
              <a:gd name="adj1" fmla="val -34679"/>
              <a:gd name="adj2" fmla="val 69389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приучайте малышей смотреть в окно!</a:t>
            </a:r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4529120" y="2060848"/>
            <a:ext cx="1684784" cy="491035"/>
          </a:xfrm>
          <a:prstGeom prst="wedgeRoundRectCallout">
            <a:avLst>
              <a:gd name="adj1" fmla="val 32955"/>
              <a:gd name="adj2" fmla="val 78574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Уберите от окон диваны и стулья!</a:t>
            </a: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3656857" y="2832545"/>
            <a:ext cx="2215956" cy="1820591"/>
          </a:xfrm>
          <a:prstGeom prst="wedgeRoundRectCallout">
            <a:avLst>
              <a:gd name="adj1" fmla="val -39924"/>
              <a:gd name="adj2" fmla="val 59256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успокаивайте себя тем, что ребенок ещё маленький. Даже если он еще не может сам залезать на подоконник, то когда-нибудь у него получится. Лучше, если во время такой попытки вы будете рядом.</a:t>
            </a: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4016896" y="4941168"/>
            <a:ext cx="2197008" cy="452439"/>
          </a:xfrm>
          <a:prstGeom prst="wedgeRoundRectCallout">
            <a:avLst>
              <a:gd name="adj1" fmla="val 41396"/>
              <a:gd name="adj2" fmla="val 77912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Не поощряйте игры детей на подоконнике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3584849" y="5589240"/>
            <a:ext cx="2174713" cy="936104"/>
          </a:xfrm>
          <a:prstGeom prst="wedgeRoundRectCallout">
            <a:avLst>
              <a:gd name="adj1" fmla="val -38521"/>
              <a:gd name="adj2" fmla="val 63221"/>
              <a:gd name="adj3" fmla="val 16667"/>
            </a:avLst>
          </a:prstGeom>
          <a:solidFill>
            <a:srgbClr val="FFFFFF">
              <a:alpha val="23922"/>
            </a:srgbClr>
          </a:solidFill>
          <a:ln>
            <a:solidFill>
              <a:srgbClr val="00B0F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Установите на окнах задвижки и ограничители, чтобы ребенок не мог открывать их полностью.</a:t>
            </a:r>
          </a:p>
        </p:txBody>
      </p:sp>
      <p:pic>
        <p:nvPicPr>
          <p:cNvPr id="51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64" y="1386751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2118199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5017276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813" y="589493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104" y="3554674"/>
            <a:ext cx="376331" cy="3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18" y="382046"/>
            <a:ext cx="1004705" cy="100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Прямоугольник 56"/>
          <p:cNvSpPr/>
          <p:nvPr/>
        </p:nvSpPr>
        <p:spPr>
          <a:xfrm>
            <a:off x="216025" y="238576"/>
            <a:ext cx="286476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Детей всегда притягивает то, что происходит за окном. Как меняются пейзажи, небо, жизнь. Окно с красивым панорамным видом может стать целым миром для познания маленького мечтателя.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Хочется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поудобнее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устроиться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наблюдать, наблюдать, наблюдать… 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Согласно статистике, люди во всем мире чаще всего переоценивают именно безопасность. Речь идет о безопасности в домашней обстановке. Родители не всегда думают о ней, даже если в доме дети! 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pic>
        <p:nvPicPr>
          <p:cNvPr id="58" name="Picture 14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08" y="1291932"/>
            <a:ext cx="1224136" cy="69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1482117" y="3140382"/>
            <a:ext cx="14546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Многие родители возлагают неоправданно большие надежды на защитные свойства москитной сетки. Это очень опасное заблуждение, </a:t>
            </a:r>
          </a:p>
        </p:txBody>
      </p:sp>
      <p:pic>
        <p:nvPicPr>
          <p:cNvPr id="60" name="Picture 16" descr="фото: москитная сетка не создает защиту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3" t="1112" r="28217"/>
          <a:stretch/>
        </p:blipFill>
        <p:spPr bwMode="auto">
          <a:xfrm>
            <a:off x="458878" y="3276839"/>
            <a:ext cx="923026" cy="137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Прямоугольник 60"/>
          <p:cNvSpPr/>
          <p:nvPr/>
        </p:nvSpPr>
        <p:spPr>
          <a:xfrm>
            <a:off x="301789" y="4689718"/>
            <a:ext cx="12791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которое уже не раз приводило к трагическим случаям гибели детей. Зачастую москитные сетки сами выпадают из окон из-за ненадежности их креплений.</a:t>
            </a:r>
          </a:p>
        </p:txBody>
      </p:sp>
      <p:pic>
        <p:nvPicPr>
          <p:cNvPr id="62" name="Picture 18" descr="Картинки по запросу ребенок и окн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9" r="39100" b="31091"/>
          <a:stretch/>
        </p:blipFill>
        <p:spPr bwMode="auto">
          <a:xfrm>
            <a:off x="1677179" y="4959740"/>
            <a:ext cx="1064533" cy="175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0" descr="Картинки по запросу ребенок и окн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04" y="315552"/>
            <a:ext cx="2515959" cy="154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6840401" y="1975480"/>
            <a:ext cx="2690363" cy="2677656"/>
          </a:xfrm>
          <a:prstGeom prst="rect">
            <a:avLst/>
          </a:prstGeom>
          <a:solidFill>
            <a:srgbClr val="0000FF">
              <a:alpha val="10196"/>
            </a:srgb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 только открытое окно представляет опасность. В закрытом состоянии стеклопакет также может стать причиной травм. Шалости и игры малышей часто приводят к тому, что стекло может разбиться. Сегодняшние технологии позволяют сделать детское окно безопасным за счет использования внутреннего закаленного стекла в стеклопакете.  Такое стекло при разбитии превращается в мелкие не острые фракции, тем самым защитит ребенка от порезов.</a:t>
            </a:r>
          </a:p>
        </p:txBody>
      </p:sp>
      <p:sp>
        <p:nvSpPr>
          <p:cNvPr id="65" name="Трапеция 64"/>
          <p:cNvSpPr/>
          <p:nvPr/>
        </p:nvSpPr>
        <p:spPr>
          <a:xfrm rot="5400000">
            <a:off x="7431660" y="4074834"/>
            <a:ext cx="761700" cy="1769812"/>
          </a:xfrm>
          <a:prstGeom prst="trapezoid">
            <a:avLst>
              <a:gd name="adj" fmla="val 28264"/>
            </a:avLst>
          </a:prstGeom>
          <a:solidFill>
            <a:srgbClr val="2CE057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Трапеция 65"/>
          <p:cNvSpPr/>
          <p:nvPr/>
        </p:nvSpPr>
        <p:spPr>
          <a:xfrm rot="15830668">
            <a:off x="8035136" y="4509480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Трапеция 66"/>
          <p:cNvSpPr/>
          <p:nvPr/>
        </p:nvSpPr>
        <p:spPr>
          <a:xfrm rot="5684303">
            <a:off x="7609360" y="5345924"/>
            <a:ext cx="761700" cy="1985836"/>
          </a:xfrm>
          <a:prstGeom prst="trapezoid">
            <a:avLst>
              <a:gd name="adj" fmla="val 28264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/>
          <p:cNvSpPr txBox="1"/>
          <p:nvPr/>
        </p:nvSpPr>
        <p:spPr>
          <a:xfrm>
            <a:off x="6983765" y="4767277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ребёнок</a:t>
            </a:r>
          </a:p>
        </p:txBody>
      </p:sp>
      <p:sp>
        <p:nvSpPr>
          <p:cNvPr id="69" name="TextBox 68"/>
          <p:cNvSpPr txBox="1"/>
          <p:nvPr/>
        </p:nvSpPr>
        <p:spPr>
          <a:xfrm rot="21154406">
            <a:off x="7380783" y="5279563"/>
            <a:ext cx="215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открытое окно</a:t>
            </a:r>
          </a:p>
        </p:txBody>
      </p:sp>
      <p:sp>
        <p:nvSpPr>
          <p:cNvPr id="70" name="TextBox 69"/>
          <p:cNvSpPr txBox="1"/>
          <p:nvPr/>
        </p:nvSpPr>
        <p:spPr>
          <a:xfrm rot="309090">
            <a:off x="6973650" y="6166748"/>
            <a:ext cx="230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ОПАСНОСТЬ!</a:t>
            </a:r>
          </a:p>
        </p:txBody>
      </p:sp>
      <p:sp>
        <p:nvSpPr>
          <p:cNvPr id="71" name="Плюс 70"/>
          <p:cNvSpPr/>
          <p:nvPr/>
        </p:nvSpPr>
        <p:spPr>
          <a:xfrm>
            <a:off x="7509199" y="5095460"/>
            <a:ext cx="374666" cy="368769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 71"/>
          <p:cNvSpPr/>
          <p:nvPr/>
        </p:nvSpPr>
        <p:spPr>
          <a:xfrm>
            <a:off x="8193360" y="5805264"/>
            <a:ext cx="429180" cy="29635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99392"/>
            <a:ext cx="9907588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54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338</Words>
  <Application>Microsoft Office PowerPoint</Application>
  <PresentationFormat>Лист A4 (210x297 мм)</PresentationFormat>
  <Paragraphs>35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Админ</cp:lastModifiedBy>
  <cp:revision>17</cp:revision>
  <dcterms:created xsi:type="dcterms:W3CDTF">2019-04-16T15:59:56Z</dcterms:created>
  <dcterms:modified xsi:type="dcterms:W3CDTF">2024-08-25T17:59:03Z</dcterms:modified>
</cp:coreProperties>
</file>